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画像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画像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画像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画像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画像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画像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画像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png"/><Relationship Id="rId3" Type="http://schemas.openxmlformats.org/officeDocument/2006/relationships/hyperlink" Target="http://ichigojam.net/IchigoJam.html" TargetMode="Externa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tif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3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6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tif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2.png"/><Relationship Id="rId3" Type="http://schemas.openxmlformats.org/officeDocument/2006/relationships/hyperlink" Target="https://yrm006.wordpress.com/" TargetMode="External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8.tif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9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2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3" Type="http://schemas.openxmlformats.org/officeDocument/2006/relationships/image" Target="../media/image2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11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11.png"/><Relationship Id="rId9" Type="http://schemas.openxmlformats.org/officeDocument/2006/relationships/image" Target="../media/image38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SPRESENSE x IchigoJam</a:t>
            </a:r>
          </a:p>
        </p:txBody>
      </p:sp>
      <p:pic>
        <p:nvPicPr>
          <p:cNvPr id="247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49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86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87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085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086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087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09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LED : WAIT LIST RUN GOTO SAVE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 ()　SPR.PLAY</a:t>
            </a:r>
          </a:p>
        </p:txBody>
      </p:sp>
      <p:sp>
        <p:nvSpPr>
          <p:cNvPr id="1092" name="20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20コ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095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096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097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098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099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100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101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102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103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104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105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106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107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108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109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110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111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112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113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114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115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116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117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118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119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120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121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122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123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124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125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126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127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128" name="pasted-image.tif" descr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3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134" name="IchigoJamプリント…"/>
          <p:cNvSpPr txBox="1"/>
          <p:nvPr/>
        </p:nvSpPr>
        <p:spPr>
          <a:xfrm>
            <a:off x="7445143" y="23632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13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136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-10584"/>
            <a:ext cx="8217612" cy="10107663"/>
          </a:xfrm>
          <a:prstGeom prst="rect">
            <a:avLst/>
          </a:prstGeom>
          <a:ln w="12700">
            <a:miter lim="400000"/>
          </a:ln>
        </p:spPr>
      </p:pic>
      <p:sp>
        <p:nvSpPr>
          <p:cNvPr id="1139" name="「IchigoJam web」…"/>
          <p:cNvSpPr txBox="1"/>
          <p:nvPr/>
        </p:nvSpPr>
        <p:spPr>
          <a:xfrm>
            <a:off x="8155813" y="2556933"/>
            <a:ext cx="4624509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「IchigoJam web」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で検索！</a:t>
            </a:r>
          </a:p>
        </p:txBody>
      </p:sp>
      <p:sp>
        <p:nvSpPr>
          <p:cNvPr id="1140" name="PC、タブレットで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PC、タブレットで</a:t>
            </a:r>
          </a:p>
          <a:p>
            <a:pPr>
              <a:defRPr sz="4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動くよ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143" name="子供達が開発して販売もしたカニ型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子供達が開発して販売もしたカニ型ロボット！</a:t>
            </a:r>
          </a:p>
        </p:txBody>
      </p:sp>
      <p:pic>
        <p:nvPicPr>
          <p:cNvPr id="114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146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9" name="スライド番号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5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5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261"/>
          <a:stretch>
            <a:fillRect/>
          </a:stretch>
        </p:blipFill>
        <p:spPr>
          <a:xfrm>
            <a:off x="0" y="168808"/>
            <a:ext cx="13004800" cy="7373227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ベーマガ復活！（電子工作マガジン）by 電波新聞社…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ベーマガ復活！（電子工作マガジン）by 電波新聞社</a:t>
            </a:r>
          </a:p>
          <a:p>
            <a: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プログラムが掲載されると原稿料5,000円もらえる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小中学生向けコンテスト…"/>
          <p:cNvSpPr txBox="1"/>
          <p:nvPr/>
        </p:nvSpPr>
        <p:spPr>
          <a:xfrm>
            <a:off x="912494" y="3933825"/>
            <a:ext cx="52920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小中学生向けコンテスト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「PCNこどもプロコン」</a:t>
            </a:r>
          </a:p>
        </p:txBody>
      </p:sp>
      <p:pic>
        <p:nvPicPr>
          <p:cNvPr id="115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6250" y="5735610"/>
            <a:ext cx="2024579" cy="1518434"/>
          </a:xfrm>
          <a:prstGeom prst="rect">
            <a:avLst/>
          </a:prstGeom>
          <a:ln w="12700">
            <a:miter lim="400000"/>
          </a:ln>
        </p:spPr>
      </p:pic>
      <p:sp>
        <p:nvSpPr>
          <p:cNvPr id="1159" name="ノートPC、3Dプリンターなど…"/>
          <p:cNvSpPr txBox="1"/>
          <p:nvPr/>
        </p:nvSpPr>
        <p:spPr>
          <a:xfrm>
            <a:off x="903449" y="7811229"/>
            <a:ext cx="531018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ノートPC、3Dプリンターなど</a:t>
            </a:r>
            <a:endParaRPr b="1"/>
          </a:p>
          <a:p>
            <a: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豪華副賞がもらえる！</a:t>
            </a:r>
          </a:p>
        </p:txBody>
      </p:sp>
      <p:sp>
        <p:nvSpPr>
          <p:cNvPr id="1160" name="http://pcn.club/contest/"/>
          <p:cNvSpPr txBox="1"/>
          <p:nvPr/>
        </p:nvSpPr>
        <p:spPr>
          <a:xfrm>
            <a:off x="8055795" y="7715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16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3700053"/>
            <a:ext cx="5701939" cy="380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162" name="後援：総務省、文科省、経産省、IT総合室…"/>
          <p:cNvSpPr txBox="1"/>
          <p:nvPr/>
        </p:nvSpPr>
        <p:spPr>
          <a:xfrm>
            <a:off x="6999511" y="8651033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16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1829" y="0"/>
            <a:ext cx="13048458" cy="3262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9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294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291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3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295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8557" r="0" b="1626"/>
          <a:stretch>
            <a:fillRect/>
          </a:stretch>
        </p:blipFill>
        <p:spPr>
          <a:xfrm>
            <a:off x="637035" y="-282972"/>
            <a:ext cx="11730730" cy="7902080"/>
          </a:xfrm>
          <a:prstGeom prst="rect">
            <a:avLst/>
          </a:prstGeom>
          <a:ln w="12700">
            <a:miter lim="400000"/>
          </a:ln>
        </p:spPr>
      </p:pic>
      <p:sp>
        <p:nvSpPr>
          <p:cNvPr id="1166" name="日本中世界中に仲間がいるよ！…"/>
          <p:cNvSpPr txBox="1"/>
          <p:nvPr/>
        </p:nvSpPr>
        <p:spPr>
          <a:xfrm>
            <a:off x="2352801" y="7910189"/>
            <a:ext cx="8299197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日本中世界中に仲間がいるよ！ </a:t>
            </a:r>
          </a:p>
          <a:p>
            <a:pPr>
              <a:defRPr sz="4000"/>
            </a:pPr>
            <a:r>
              <a:t>プログラミングネットワーク、PCN</a:t>
            </a:r>
          </a:p>
        </p:txBody>
      </p:sp>
      <p:sp>
        <p:nvSpPr>
          <p:cNvPr id="1167" name="photo by PCN yrm https://yrm006.wordpress.com/"/>
          <p:cNvSpPr txBox="1"/>
          <p:nvPr/>
        </p:nvSpPr>
        <p:spPr>
          <a:xfrm>
            <a:off x="7164860" y="7031566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photo by PCN yrm </a:t>
            </a:r>
            <a:r>
              <a:rPr>
                <a:hlinkClick r:id="rId3" invalidUrl="" action="" tgtFrame="" tooltip="" history="1" highlightClick="0" endSnd="0"/>
              </a:rPr>
              <a:t>https://yrm006.wordpress.com/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こどもパソコン IchigoJam"/>
          <p:cNvSpPr txBox="1"/>
          <p:nvPr>
            <p:ph type="title"/>
          </p:nvPr>
        </p:nvSpPr>
        <p:spPr>
          <a:xfrm>
            <a:off x="0" y="6948972"/>
            <a:ext cx="13004801" cy="285857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こどもパソコン IchigoJam</a:t>
            </a:r>
          </a:p>
        </p:txBody>
      </p:sp>
      <p:pic>
        <p:nvPicPr>
          <p:cNvPr id="117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4826" y="6382005"/>
            <a:ext cx="5139261" cy="1052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1" name="画像" descr="画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554" y="1536941"/>
            <a:ext cx="7948492" cy="1768540"/>
          </a:xfrm>
          <a:prstGeom prst="rect">
            <a:avLst/>
          </a:prstGeom>
          <a:ln w="12700">
            <a:miter lim="400000"/>
          </a:ln>
        </p:spPr>
      </p:pic>
      <p:sp>
        <p:nvSpPr>
          <p:cNvPr id="1172" name="スプレッセンス"/>
          <p:cNvSpPr txBox="1"/>
          <p:nvPr/>
        </p:nvSpPr>
        <p:spPr>
          <a:xfrm>
            <a:off x="2126654" y="3449873"/>
            <a:ext cx="6008292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スプレッセンス</a:t>
            </a:r>
          </a:p>
        </p:txBody>
      </p:sp>
      <p:sp>
        <p:nvSpPr>
          <p:cNvPr id="1173" name="X"/>
          <p:cNvSpPr txBox="1"/>
          <p:nvPr/>
        </p:nvSpPr>
        <p:spPr>
          <a:xfrm>
            <a:off x="3710311" y="5052587"/>
            <a:ext cx="6008291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X</a:t>
            </a:r>
          </a:p>
        </p:txBody>
      </p:sp>
      <p:pic>
        <p:nvPicPr>
          <p:cNvPr id="1174" name="画像" descr="画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47766" y="252928"/>
            <a:ext cx="2633649" cy="5538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77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178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79" name="本資料はどなたでも自由に活用可能なオープンデータです…"/>
          <p:cNvSpPr txBox="1"/>
          <p:nvPr/>
        </p:nvSpPr>
        <p:spPr>
          <a:xfrm>
            <a:off x="3387724" y="8052450"/>
            <a:ext cx="7316979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本資料はどなたでも自由に活用可能なオープンデータです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制作：株式会社 jig.jp 代表取締役社長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180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1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182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183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98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9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03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00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1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2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7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08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09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0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1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12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13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17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1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18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この LED をつけてもらおう"/>
          <p:cNvSpPr txBox="1"/>
          <p:nvPr>
            <p:ph type="title"/>
          </p:nvPr>
        </p:nvSpPr>
        <p:spPr>
          <a:xfrm>
            <a:off x="2267435" y="77557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pic>
        <p:nvPicPr>
          <p:cNvPr id="32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0727" y="-102215"/>
            <a:ext cx="3594632" cy="7558804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矢印"/>
          <p:cNvSpPr/>
          <p:nvPr/>
        </p:nvSpPr>
        <p:spPr>
          <a:xfrm rot="16200000">
            <a:off x="2059346" y="5998382"/>
            <a:ext cx="136770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23" name="画像" descr="画像"/>
          <p:cNvPicPr>
            <a:picLocks noChangeAspect="1"/>
          </p:cNvPicPr>
          <p:nvPr/>
        </p:nvPicPr>
        <p:blipFill>
          <a:blip r:embed="rId3">
            <a:extLst/>
          </a:blip>
          <a:srcRect l="45100" t="5167" r="25611" b="41002"/>
          <a:stretch>
            <a:fillRect/>
          </a:stretch>
        </p:blipFill>
        <p:spPr>
          <a:xfrm>
            <a:off x="6981575" y="499013"/>
            <a:ext cx="5452585" cy="6062388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矢印"/>
          <p:cNvSpPr/>
          <p:nvPr/>
        </p:nvSpPr>
        <p:spPr>
          <a:xfrm rot="16200000">
            <a:off x="8275665" y="4845129"/>
            <a:ext cx="3040537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27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2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31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3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3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35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6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7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1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342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34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4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345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6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347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348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349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350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54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35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57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35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61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6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64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65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6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7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1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372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3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4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375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376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380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37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1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4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8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88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9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9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92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3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4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5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97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39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01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0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04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05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6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7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1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3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14" name="四角形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5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16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1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21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422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26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27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1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437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43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38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439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44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2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443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444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445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446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7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1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2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3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54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455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459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456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7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8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60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63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5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66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46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1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472" name="四角形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7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4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これがエコですごいコンピューター！…"/>
          <p:cNvSpPr txBox="1"/>
          <p:nvPr>
            <p:ph type="title"/>
          </p:nvPr>
        </p:nvSpPr>
        <p:spPr>
          <a:xfrm>
            <a:off x="913276" y="7112262"/>
            <a:ext cx="11178248" cy="2185867"/>
          </a:xfrm>
          <a:prstGeom prst="rect">
            <a:avLst/>
          </a:prstGeom>
        </p:spPr>
        <p:txBody>
          <a:bodyPr/>
          <a:lstStyle/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これがエコですごいコンピューター！</a:t>
            </a:r>
          </a:p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6つのことを平行できちゃう</a:t>
            </a:r>
          </a:p>
        </p:txBody>
      </p:sp>
      <p:pic>
        <p:nvPicPr>
          <p:cNvPr id="48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矢印"/>
          <p:cNvSpPr/>
          <p:nvPr/>
        </p:nvSpPr>
        <p:spPr>
          <a:xfrm>
            <a:off x="7369042" y="1600200"/>
            <a:ext cx="188773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00" y="14256"/>
                </a:moveTo>
                <a:lnTo>
                  <a:pt x="9300" y="21600"/>
                </a:lnTo>
                <a:lnTo>
                  <a:pt x="0" y="10800"/>
                </a:lnTo>
                <a:lnTo>
                  <a:pt x="9300" y="0"/>
                </a:lnTo>
                <a:lnTo>
                  <a:pt x="930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こどもパソコン IchigoJam"/>
          <p:cNvSpPr txBox="1"/>
          <p:nvPr>
            <p:ph type="title"/>
          </p:nvPr>
        </p:nvSpPr>
        <p:spPr>
          <a:xfrm>
            <a:off x="0" y="6948972"/>
            <a:ext cx="13004801" cy="285857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こどもパソコン IchigoJam</a:t>
            </a:r>
          </a:p>
        </p:txBody>
      </p:sp>
      <p:pic>
        <p:nvPicPr>
          <p:cNvPr id="25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4826" y="6382005"/>
            <a:ext cx="5139261" cy="1052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画像" descr="画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554" y="1536941"/>
            <a:ext cx="7948492" cy="176854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スプレッセンス"/>
          <p:cNvSpPr txBox="1"/>
          <p:nvPr/>
        </p:nvSpPr>
        <p:spPr>
          <a:xfrm>
            <a:off x="2126654" y="3449873"/>
            <a:ext cx="6008292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スプレッセンス</a:t>
            </a:r>
          </a:p>
        </p:txBody>
      </p:sp>
      <p:sp>
        <p:nvSpPr>
          <p:cNvPr id="258" name="X"/>
          <p:cNvSpPr txBox="1"/>
          <p:nvPr/>
        </p:nvSpPr>
        <p:spPr>
          <a:xfrm>
            <a:off x="3710311" y="5052587"/>
            <a:ext cx="6008291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X</a:t>
            </a:r>
          </a:p>
        </p:txBody>
      </p:sp>
      <p:pic>
        <p:nvPicPr>
          <p:cNvPr id="259" name="画像" descr="画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47766" y="252928"/>
            <a:ext cx="2633649" cy="5538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PRESENSEのコンピューター…"/>
          <p:cNvSpPr txBox="1"/>
          <p:nvPr/>
        </p:nvSpPr>
        <p:spPr>
          <a:xfrm>
            <a:off x="0" y="6979708"/>
            <a:ext cx="13004800" cy="217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5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SPRESENSEのコンピューター</a:t>
            </a:r>
          </a:p>
          <a:p>
            <a:pPr>
              <a:defRPr sz="65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pic>
        <p:nvPicPr>
          <p:cNvPr id="485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吹き出し"/>
          <p:cNvSpPr/>
          <p:nvPr/>
        </p:nvSpPr>
        <p:spPr>
          <a:xfrm>
            <a:off x="7579145" y="234546"/>
            <a:ext cx="3097683" cy="1875975"/>
          </a:xfrm>
          <a:prstGeom prst="wedgeEllipseCallout">
            <a:avLst>
              <a:gd name="adj1" fmla="val -52824"/>
              <a:gd name="adj2" fmla="val 47187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87" name="CPU"/>
          <p:cNvSpPr txBox="1"/>
          <p:nvPr/>
        </p:nvSpPr>
        <p:spPr>
          <a:xfrm>
            <a:off x="8220771" y="871956"/>
            <a:ext cx="1887737" cy="770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CPU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吹き出し"/>
          <p:cNvSpPr/>
          <p:nvPr/>
        </p:nvSpPr>
        <p:spPr>
          <a:xfrm>
            <a:off x="7579145" y="234546"/>
            <a:ext cx="3097683" cy="1875975"/>
          </a:xfrm>
          <a:prstGeom prst="wedgeEllipseCallout">
            <a:avLst>
              <a:gd name="adj1" fmla="val -52824"/>
              <a:gd name="adj2" fmla="val 47187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91" name="CPU"/>
          <p:cNvSpPr txBox="1"/>
          <p:nvPr/>
        </p:nvSpPr>
        <p:spPr>
          <a:xfrm>
            <a:off x="8220771" y="871956"/>
            <a:ext cx="1887737" cy="770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CPU</a:t>
            </a:r>
          </a:p>
        </p:txBody>
      </p:sp>
      <p:sp>
        <p:nvSpPr>
          <p:cNvPr id="492" name="１秒に9億回！…"/>
          <p:cNvSpPr txBox="1"/>
          <p:nvPr/>
        </p:nvSpPr>
        <p:spPr>
          <a:xfrm>
            <a:off x="-1" y="7023100"/>
            <a:ext cx="130048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9億回</a:t>
            </a:r>
            <a:r>
              <a:t>！</a:t>
            </a:r>
          </a:p>
          <a:p>
            <a:pPr>
              <a:defRPr sz="5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（1.56億回 x 6コア）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4" name="Table 1"/>
          <p:cNvGraphicFramePr/>
          <p:nvPr/>
        </p:nvGraphicFramePr>
        <p:xfrm>
          <a:off x="-1" y="-66731"/>
          <a:ext cx="13004801" cy="9753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51200"/>
                <a:gridCol w="3251200"/>
                <a:gridCol w="3251200"/>
                <a:gridCol w="3251200"/>
              </a:tblGrid>
              <a:tr h="3343696"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</a:tr>
              <a:tr h="1656746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SPRESENSE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15 Pro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 4090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
DGX GH200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18027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9億回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35兆回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1300兆回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49401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SPRESENSE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3.8万台分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144万台分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11億台分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5729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6000円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20万円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30万円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?億円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95" name="(C)SONY"/>
          <p:cNvSpPr txBox="1"/>
          <p:nvPr/>
        </p:nvSpPr>
        <p:spPr>
          <a:xfrm>
            <a:off x="1300162" y="2823831"/>
            <a:ext cx="848140" cy="231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(C)SONY</a:t>
            </a:r>
          </a:p>
        </p:txBody>
      </p:sp>
      <p:sp>
        <p:nvSpPr>
          <p:cNvPr id="496" name="(C)Apple"/>
          <p:cNvSpPr txBox="1"/>
          <p:nvPr/>
        </p:nvSpPr>
        <p:spPr>
          <a:xfrm>
            <a:off x="4373480" y="2369309"/>
            <a:ext cx="837118" cy="2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(C)Apple</a:t>
            </a:r>
          </a:p>
        </p:txBody>
      </p:sp>
      <p:sp>
        <p:nvSpPr>
          <p:cNvPr id="497" name="(C)NVIDIA"/>
          <p:cNvSpPr txBox="1"/>
          <p:nvPr/>
        </p:nvSpPr>
        <p:spPr>
          <a:xfrm>
            <a:off x="7452454" y="2301382"/>
            <a:ext cx="949665" cy="2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(C)NVIDIA</a:t>
            </a:r>
          </a:p>
        </p:txBody>
      </p:sp>
      <p:sp>
        <p:nvSpPr>
          <p:cNvPr id="498" name="(C)NVIDIA"/>
          <p:cNvSpPr txBox="1"/>
          <p:nvPr/>
        </p:nvSpPr>
        <p:spPr>
          <a:xfrm>
            <a:off x="10814374" y="2355355"/>
            <a:ext cx="949665" cy="2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(C)NVIDIA</a:t>
            </a:r>
          </a:p>
        </p:txBody>
      </p:sp>
      <p:pic>
        <p:nvPicPr>
          <p:cNvPr id="499" name="pasted-image-small.png" descr="pasted-image-sm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7312" y="757845"/>
            <a:ext cx="1309454" cy="1611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6459" y="817332"/>
            <a:ext cx="2221655" cy="122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16544" y="1159717"/>
            <a:ext cx="2945325" cy="541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画像" descr="画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9505" y="186901"/>
            <a:ext cx="1309454" cy="2753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11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08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9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0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12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13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519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1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20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521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22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3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24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25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7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28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29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30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31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534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535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539" name="グループ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536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7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8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40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5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546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547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55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これがエコですごいコンピューター！…"/>
          <p:cNvSpPr txBox="1"/>
          <p:nvPr>
            <p:ph type="title"/>
          </p:nvPr>
        </p:nvSpPr>
        <p:spPr>
          <a:xfrm>
            <a:off x="913276" y="7112262"/>
            <a:ext cx="11178248" cy="2185867"/>
          </a:xfrm>
          <a:prstGeom prst="rect">
            <a:avLst/>
          </a:prstGeom>
        </p:spPr>
        <p:txBody>
          <a:bodyPr/>
          <a:lstStyle/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これがエコですごいコンピューター！</a:t>
            </a:r>
          </a:p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6つのことを平行できちゃう</a:t>
            </a:r>
          </a:p>
        </p:txBody>
      </p:sp>
      <p:pic>
        <p:nvPicPr>
          <p:cNvPr id="262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矢印"/>
          <p:cNvSpPr/>
          <p:nvPr/>
        </p:nvSpPr>
        <p:spPr>
          <a:xfrm>
            <a:off x="7369042" y="1600200"/>
            <a:ext cx="188773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00" y="14256"/>
                </a:moveTo>
                <a:lnTo>
                  <a:pt x="9300" y="21600"/>
                </a:lnTo>
                <a:lnTo>
                  <a:pt x="0" y="10800"/>
                </a:lnTo>
                <a:lnTo>
                  <a:pt x="9300" y="0"/>
                </a:lnTo>
                <a:lnTo>
                  <a:pt x="930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56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553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4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5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560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55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5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3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564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65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66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9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70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71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72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73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4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575" name="矢印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5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580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58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3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587" name="グループ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58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59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59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59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59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00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0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09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610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1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17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1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2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62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62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円形"/>
          <p:cNvSpPr/>
          <p:nvPr/>
        </p:nvSpPr>
        <p:spPr>
          <a:xfrm>
            <a:off x="2032000" y="5986264"/>
            <a:ext cx="1028370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31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3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63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4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645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646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64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50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651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655" name="グループ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652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3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4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音をならそう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音をならそう</a:t>
            </a:r>
          </a:p>
        </p:txBody>
      </p:sp>
      <p:pic>
        <p:nvPicPr>
          <p:cNvPr id="65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PR.PLAY0"/>
          <p:cNvSpPr txBox="1"/>
          <p:nvPr/>
        </p:nvSpPr>
        <p:spPr>
          <a:xfrm>
            <a:off x="390525" y="25421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SPR.PLAY0</a:t>
            </a:r>
          </a:p>
        </p:txBody>
      </p:sp>
      <p:pic>
        <p:nvPicPr>
          <p:cNvPr id="6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SPRESENSE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SPRESENSE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専用コマンド</a:t>
            </a:r>
          </a:p>
        </p:txBody>
      </p:sp>
      <p:grpSp>
        <p:nvGrpSpPr>
          <p:cNvPr id="666" name="グループ"/>
          <p:cNvGrpSpPr/>
          <p:nvPr/>
        </p:nvGrpSpPr>
        <p:grpSpPr>
          <a:xfrm>
            <a:off x="7465290" y="2579302"/>
            <a:ext cx="708470" cy="736288"/>
            <a:chOff x="0" y="0"/>
            <a:chExt cx="708468" cy="736286"/>
          </a:xfrm>
        </p:grpSpPr>
        <p:sp>
          <p:nvSpPr>
            <p:cNvPr id="663" name="四角形"/>
            <p:cNvSpPr/>
            <p:nvPr/>
          </p:nvSpPr>
          <p:spPr>
            <a:xfrm>
              <a:off x="0" y="0"/>
              <a:ext cx="708469" cy="7362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4" name="線"/>
            <p:cNvSpPr/>
            <p:nvPr/>
          </p:nvSpPr>
          <p:spPr>
            <a:xfrm flipH="1" flipV="1">
              <a:off x="100745" y="497215"/>
              <a:ext cx="43844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5" name="線"/>
            <p:cNvSpPr/>
            <p:nvPr/>
          </p:nvSpPr>
          <p:spPr>
            <a:xfrm flipH="1">
              <a:off x="518092" y="199840"/>
              <a:ext cx="2317" cy="3254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67" name="る…"/>
          <p:cNvSpPr txBox="1"/>
          <p:nvPr/>
        </p:nvSpPr>
        <p:spPr>
          <a:xfrm>
            <a:off x="2067107" y="38580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る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ドット</a:t>
            </a:r>
          </a:p>
        </p:txBody>
      </p:sp>
      <p:sp>
        <p:nvSpPr>
          <p:cNvPr id="668" name="矢印"/>
          <p:cNvSpPr/>
          <p:nvPr/>
        </p:nvSpPr>
        <p:spPr>
          <a:xfrm rot="16200000">
            <a:off x="2661692" y="3563918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PR.PLAY1"/>
          <p:cNvSpPr txBox="1"/>
          <p:nvPr/>
        </p:nvSpPr>
        <p:spPr>
          <a:xfrm>
            <a:off x="390525" y="25421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SPR.PLAY</a:t>
            </a:r>
            <a:r>
              <a:rPr>
                <a:solidFill>
                  <a:schemeClr val="accent5"/>
                </a:solidFill>
              </a:rPr>
              <a:t>1</a:t>
            </a:r>
          </a:p>
        </p:txBody>
      </p:sp>
      <p:pic>
        <p:nvPicPr>
          <p:cNvPr id="6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0から9まで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0から9まで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使えるよ</a:t>
            </a:r>
          </a:p>
        </p:txBody>
      </p:sp>
      <p:grpSp>
        <p:nvGrpSpPr>
          <p:cNvPr id="676" name="グループ"/>
          <p:cNvGrpSpPr/>
          <p:nvPr/>
        </p:nvGrpSpPr>
        <p:grpSpPr>
          <a:xfrm>
            <a:off x="7465290" y="2579302"/>
            <a:ext cx="708470" cy="736288"/>
            <a:chOff x="0" y="0"/>
            <a:chExt cx="708468" cy="736286"/>
          </a:xfrm>
        </p:grpSpPr>
        <p:sp>
          <p:nvSpPr>
            <p:cNvPr id="673" name="四角形"/>
            <p:cNvSpPr/>
            <p:nvPr/>
          </p:nvSpPr>
          <p:spPr>
            <a:xfrm>
              <a:off x="0" y="0"/>
              <a:ext cx="708469" cy="7362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4" name="線"/>
            <p:cNvSpPr/>
            <p:nvPr/>
          </p:nvSpPr>
          <p:spPr>
            <a:xfrm flipH="1" flipV="1">
              <a:off x="100745" y="497215"/>
              <a:ext cx="43844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5" name="線"/>
            <p:cNvSpPr/>
            <p:nvPr/>
          </p:nvSpPr>
          <p:spPr>
            <a:xfrm flipH="1">
              <a:off x="518092" y="199840"/>
              <a:ext cx="2317" cy="3254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1 SPR.PLAY1"/>
          <p:cNvSpPr txBox="1"/>
          <p:nvPr/>
        </p:nvSpPr>
        <p:spPr>
          <a:xfrm>
            <a:off x="390525" y="250929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SPR.PLAY</a:t>
            </a:r>
            <a:r>
              <a:rPr>
                <a:solidFill>
                  <a:schemeClr val="accent5"/>
                </a:solidFill>
              </a:rPr>
              <a:t>1</a:t>
            </a:r>
          </a:p>
        </p:txBody>
      </p:sp>
      <p:pic>
        <p:nvPicPr>
          <p:cNvPr id="67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0から9まで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0から9まで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使えるよ</a:t>
            </a:r>
          </a:p>
        </p:txBody>
      </p:sp>
      <p:grpSp>
        <p:nvGrpSpPr>
          <p:cNvPr id="684" name="グループ"/>
          <p:cNvGrpSpPr/>
          <p:nvPr/>
        </p:nvGrpSpPr>
        <p:grpSpPr>
          <a:xfrm>
            <a:off x="8778322" y="2579302"/>
            <a:ext cx="708469" cy="736288"/>
            <a:chOff x="0" y="0"/>
            <a:chExt cx="708468" cy="736286"/>
          </a:xfrm>
        </p:grpSpPr>
        <p:sp>
          <p:nvSpPr>
            <p:cNvPr id="681" name="四角形"/>
            <p:cNvSpPr/>
            <p:nvPr/>
          </p:nvSpPr>
          <p:spPr>
            <a:xfrm>
              <a:off x="0" y="0"/>
              <a:ext cx="708469" cy="7362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2" name="線"/>
            <p:cNvSpPr/>
            <p:nvPr/>
          </p:nvSpPr>
          <p:spPr>
            <a:xfrm flipH="1" flipV="1">
              <a:off x="100745" y="497215"/>
              <a:ext cx="43844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3" name="線"/>
            <p:cNvSpPr/>
            <p:nvPr/>
          </p:nvSpPr>
          <p:spPr>
            <a:xfrm flipH="1">
              <a:off x="518092" y="199840"/>
              <a:ext cx="2317" cy="3254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リズム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リズムロボット</a:t>
            </a:r>
          </a:p>
          <a:p>
            <a:pPr/>
            <a:r>
              <a:t>できた！</a:t>
            </a:r>
          </a:p>
        </p:txBody>
      </p:sp>
      <p:pic>
        <p:nvPicPr>
          <p:cNvPr id="68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690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95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691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92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93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94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697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698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pic>
        <p:nvPicPr>
          <p:cNvPr id="70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9795" y="765162"/>
            <a:ext cx="1985210" cy="4174508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矢印"/>
          <p:cNvSpPr/>
          <p:nvPr/>
        </p:nvSpPr>
        <p:spPr>
          <a:xfrm>
            <a:off x="7013442" y="1447800"/>
            <a:ext cx="188773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00" y="14256"/>
                </a:moveTo>
                <a:lnTo>
                  <a:pt x="9300" y="21600"/>
                </a:lnTo>
                <a:lnTo>
                  <a:pt x="0" y="10800"/>
                </a:lnTo>
                <a:lnTo>
                  <a:pt x="9300" y="0"/>
                </a:lnTo>
                <a:lnTo>
                  <a:pt x="930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7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712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708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9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0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1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1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72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1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テレビゲーム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718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720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723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24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725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726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27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728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1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2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33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734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737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8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739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740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741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742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7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5" name="円形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6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747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75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752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75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5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759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75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7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吹き出し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4" name="あたらしくプログラムつくる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あたらしくプログラムつくる</a:t>
            </a:r>
          </a:p>
        </p:txBody>
      </p:sp>
      <p:pic>
        <p:nvPicPr>
          <p:cNvPr id="76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9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76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772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776" name="グループ"/>
          <p:cNvGrpSpPr/>
          <p:nvPr/>
        </p:nvGrpSpPr>
        <p:grpSpPr>
          <a:xfrm>
            <a:off x="8953361" y="3928944"/>
            <a:ext cx="891680" cy="926692"/>
            <a:chOff x="0" y="0"/>
            <a:chExt cx="891678" cy="926690"/>
          </a:xfrm>
        </p:grpSpPr>
        <p:sp>
          <p:nvSpPr>
            <p:cNvPr id="77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77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778" name="矢印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79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780" name="矢印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81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8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86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78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791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792" name="矢印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93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797" name="グループ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794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5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6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0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80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0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0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809" name="吹き出し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1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812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813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814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815" name="あるかないかで、きおく…"/>
          <p:cNvSpPr txBox="1"/>
          <p:nvPr/>
        </p:nvSpPr>
        <p:spPr>
          <a:xfrm>
            <a:off x="91371" y="3800837"/>
            <a:ext cx="5396790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1258万コきおくできるよ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2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818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しゅじんこう</a:t>
            </a:r>
          </a:p>
        </p:txBody>
      </p:sp>
      <p:sp>
        <p:nvSpPr>
          <p:cNvPr id="819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820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821" name="矢印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22" name="矢印"/>
          <p:cNvSpPr/>
          <p:nvPr/>
        </p:nvSpPr>
        <p:spPr>
          <a:xfrm flipH="1" rot="16200000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23" name="矢印"/>
          <p:cNvSpPr/>
          <p:nvPr/>
        </p:nvSpPr>
        <p:spPr>
          <a:xfrm flipH="1" rot="16200000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24" name="矢印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25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826" name="コンマ…"/>
          <p:cNvSpPr txBox="1"/>
          <p:nvPr/>
        </p:nvSpPr>
        <p:spPr>
          <a:xfrm>
            <a:off x="3729021" y="1081321"/>
            <a:ext cx="180062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827" name="矢印"/>
          <p:cNvSpPr/>
          <p:nvPr/>
        </p:nvSpPr>
        <p:spPr>
          <a:xfrm flipH="1" rot="16200000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31" name="グループ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828" name="四角形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9" name="線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30" name="線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32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837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838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839" name="矢印"/>
          <p:cNvSpPr/>
          <p:nvPr/>
        </p:nvSpPr>
        <p:spPr>
          <a:xfrm flipH="1" rot="16200000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0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841" name="矢印"/>
          <p:cNvSpPr/>
          <p:nvPr/>
        </p:nvSpPr>
        <p:spPr>
          <a:xfrm flipH="1" rot="16200000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2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843" name="矢印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4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845" name="矢印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6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847" name="矢印"/>
          <p:cNvSpPr/>
          <p:nvPr/>
        </p:nvSpPr>
        <p:spPr>
          <a:xfrm flipH="1" rot="16200000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8" name="矢印"/>
          <p:cNvSpPr/>
          <p:nvPr/>
        </p:nvSpPr>
        <p:spPr>
          <a:xfrm flipH="1" rot="16200000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52" name="グループ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849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50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51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53" name="pasted-image.png" descr="pasted-image.png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56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857" name="矢印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8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861" name="40 WAIT0: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WAIT0:GOTO20</a:t>
            </a:r>
          </a:p>
        </p:txBody>
      </p:sp>
      <p:pic>
        <p:nvPicPr>
          <p:cNvPr id="8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6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868" name="グループ"/>
          <p:cNvGrpSpPr/>
          <p:nvPr/>
        </p:nvGrpSpPr>
        <p:grpSpPr>
          <a:xfrm>
            <a:off x="8952866" y="3317511"/>
            <a:ext cx="687068" cy="714045"/>
            <a:chOff x="0" y="0"/>
            <a:chExt cx="687066" cy="714044"/>
          </a:xfrm>
        </p:grpSpPr>
        <p:sp>
          <p:nvSpPr>
            <p:cNvPr id="865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6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7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8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72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87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874" name="円形"/>
          <p:cNvSpPr/>
          <p:nvPr/>
        </p:nvSpPr>
        <p:spPr>
          <a:xfrm>
            <a:off x="2032000" y="5986264"/>
            <a:ext cx="1028370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7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87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8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8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ちょっとま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ちょっとまって</a:t>
            </a:r>
          </a:p>
        </p:txBody>
      </p:sp>
      <p:sp>
        <p:nvSpPr>
          <p:cNvPr id="885" name="35 WAIT3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pic>
        <p:nvPicPr>
          <p:cNvPr id="88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8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892" name="グループ"/>
          <p:cNvGrpSpPr/>
          <p:nvPr/>
        </p:nvGrpSpPr>
        <p:grpSpPr>
          <a:xfrm>
            <a:off x="4973533" y="3317511"/>
            <a:ext cx="687068" cy="714045"/>
            <a:chOff x="0" y="0"/>
            <a:chExt cx="687066" cy="714044"/>
          </a:xfrm>
        </p:grpSpPr>
        <p:sp>
          <p:nvSpPr>
            <p:cNvPr id="889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90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91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57997"/>
            <a:ext cx="13004800" cy="8527739"/>
          </a:xfrm>
          <a:prstGeom prst="rect">
            <a:avLst/>
          </a:prstGeom>
          <a:ln w="12700">
            <a:miter lim="400000"/>
          </a:ln>
        </p:spPr>
      </p:pic>
      <p:sp>
        <p:nvSpPr>
          <p:cNvPr id="895" name="ボタンをつかおう！"/>
          <p:cNvSpPr txBox="1"/>
          <p:nvPr/>
        </p:nvSpPr>
        <p:spPr>
          <a:xfrm>
            <a:off x="284692" y="104868"/>
            <a:ext cx="1243541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ボタンをつかおう！</a:t>
            </a:r>
          </a:p>
        </p:txBody>
      </p:sp>
      <p:sp>
        <p:nvSpPr>
          <p:cNvPr id="896" name="矢印"/>
          <p:cNvSpPr/>
          <p:nvPr/>
        </p:nvSpPr>
        <p:spPr>
          <a:xfrm rot="5400000">
            <a:off x="5440616" y="6632971"/>
            <a:ext cx="2123567" cy="113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97" y="14256"/>
                </a:moveTo>
                <a:lnTo>
                  <a:pt x="8197" y="21600"/>
                </a:lnTo>
                <a:lnTo>
                  <a:pt x="0" y="10800"/>
                </a:lnTo>
                <a:lnTo>
                  <a:pt x="8197" y="0"/>
                </a:lnTo>
                <a:lnTo>
                  <a:pt x="819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37 X=X+BTN()*2-1"/>
          <p:cNvSpPr txBox="1"/>
          <p:nvPr/>
        </p:nvSpPr>
        <p:spPr>
          <a:xfrm>
            <a:off x="312307" y="3780366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X=X+BTN()*2-1</a:t>
            </a:r>
          </a:p>
        </p:txBody>
      </p:sp>
      <p:sp>
        <p:nvSpPr>
          <p:cNvPr id="899" name="ボタン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ボタンでそうさ</a:t>
            </a:r>
          </a:p>
        </p:txBody>
      </p:sp>
      <p:sp>
        <p:nvSpPr>
          <p:cNvPr id="900" name="とめる (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 (ESC）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901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02" name="矢印"/>
          <p:cNvSpPr/>
          <p:nvPr/>
        </p:nvSpPr>
        <p:spPr>
          <a:xfrm flipH="1" rot="16200000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3" name="かっこ…"/>
          <p:cNvSpPr txBox="1"/>
          <p:nvPr/>
        </p:nvSpPr>
        <p:spPr>
          <a:xfrm>
            <a:off x="3867588" y="11214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904" name="矢印"/>
          <p:cNvSpPr/>
          <p:nvPr/>
        </p:nvSpPr>
        <p:spPr>
          <a:xfrm flipH="1" rot="16200000">
            <a:off x="5315992" y="305470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5" name="かっこ…"/>
          <p:cNvSpPr txBox="1"/>
          <p:nvPr/>
        </p:nvSpPr>
        <p:spPr>
          <a:xfrm>
            <a:off x="5854600" y="11214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06" name="矢印"/>
          <p:cNvSpPr/>
          <p:nvPr/>
        </p:nvSpPr>
        <p:spPr>
          <a:xfrm flipH="1" rot="16200000">
            <a:off x="5810944" y="30547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10" name="グループ"/>
          <p:cNvGrpSpPr/>
          <p:nvPr/>
        </p:nvGrpSpPr>
        <p:grpSpPr>
          <a:xfrm>
            <a:off x="8607034" y="3726674"/>
            <a:ext cx="534513" cy="547652"/>
            <a:chOff x="0" y="0"/>
            <a:chExt cx="534512" cy="547650"/>
          </a:xfrm>
        </p:grpSpPr>
        <p:sp>
          <p:nvSpPr>
            <p:cNvPr id="90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0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0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11" name="矢印"/>
          <p:cNvSpPr/>
          <p:nvPr/>
        </p:nvSpPr>
        <p:spPr>
          <a:xfrm rot="16200000">
            <a:off x="3267059" y="454816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2" name="矢印"/>
          <p:cNvSpPr/>
          <p:nvPr/>
        </p:nvSpPr>
        <p:spPr>
          <a:xfrm rot="16200000">
            <a:off x="6314711" y="454816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3" name="Shift+れ"/>
          <p:cNvSpPr txBox="1"/>
          <p:nvPr/>
        </p:nvSpPr>
        <p:spPr>
          <a:xfrm>
            <a:off x="2356660" y="4612944"/>
            <a:ext cx="25348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Shift+れ</a:t>
            </a:r>
          </a:p>
        </p:txBody>
      </p:sp>
      <p:sp>
        <p:nvSpPr>
          <p:cNvPr id="914" name="Shift+け"/>
          <p:cNvSpPr txBox="1"/>
          <p:nvPr/>
        </p:nvSpPr>
        <p:spPr>
          <a:xfrm>
            <a:off x="5404312" y="4612944"/>
            <a:ext cx="2534842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40 IF SCR(X,5)=0 GOTO20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IF SCR(X,5)=0 GOTO20</a:t>
            </a:r>
          </a:p>
        </p:txBody>
      </p:sp>
      <p:sp>
        <p:nvSpPr>
          <p:cNvPr id="917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918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919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920" name="矢印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1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22" name="矢印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26" name="グループ"/>
          <p:cNvGrpSpPr/>
          <p:nvPr/>
        </p:nvGrpSpPr>
        <p:grpSpPr>
          <a:xfrm>
            <a:off x="12010634" y="3794407"/>
            <a:ext cx="534513" cy="547652"/>
            <a:chOff x="0" y="0"/>
            <a:chExt cx="534512" cy="547650"/>
          </a:xfrm>
        </p:grpSpPr>
        <p:sp>
          <p:nvSpPr>
            <p:cNvPr id="923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24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25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27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928" name="矢印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9" name="イコール…"/>
          <p:cNvSpPr txBox="1"/>
          <p:nvPr/>
        </p:nvSpPr>
        <p:spPr>
          <a:xfrm>
            <a:off x="6967653" y="4797888"/>
            <a:ext cx="240605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30" name="矢印"/>
          <p:cNvSpPr/>
          <p:nvPr/>
        </p:nvSpPr>
        <p:spPr>
          <a:xfrm rot="16200000">
            <a:off x="7233691" y="4529118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はじっこはむてき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はじっこはむてき？</a:t>
            </a:r>
          </a:p>
        </p:txBody>
      </p:sp>
      <p:pic>
        <p:nvPicPr>
          <p:cNvPr id="93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57997"/>
            <a:ext cx="13004800" cy="8527739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USBでんげんをつなごう"/>
          <p:cNvSpPr txBox="1"/>
          <p:nvPr/>
        </p:nvSpPr>
        <p:spPr>
          <a:xfrm>
            <a:off x="284692" y="104868"/>
            <a:ext cx="1243541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USBでんげんをつなごう</a:t>
            </a:r>
          </a:p>
        </p:txBody>
      </p:sp>
      <p:sp>
        <p:nvSpPr>
          <p:cNvPr id="279" name="矢印"/>
          <p:cNvSpPr/>
          <p:nvPr/>
        </p:nvSpPr>
        <p:spPr>
          <a:xfrm rot="16200000">
            <a:off x="644282" y="2111771"/>
            <a:ext cx="2123567" cy="113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97" y="14256"/>
                </a:moveTo>
                <a:lnTo>
                  <a:pt x="8197" y="21600"/>
                </a:lnTo>
                <a:lnTo>
                  <a:pt x="0" y="10800"/>
                </a:lnTo>
                <a:lnTo>
                  <a:pt x="8197" y="0"/>
                </a:lnTo>
                <a:lnTo>
                  <a:pt x="819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38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38 X=X&amp;31</a:t>
            </a:r>
          </a:p>
        </p:txBody>
      </p:sp>
      <p:sp>
        <p:nvSpPr>
          <p:cNvPr id="936" name="はじっこワー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はじっこワープ</a:t>
            </a:r>
          </a:p>
        </p:txBody>
      </p:sp>
      <p:sp>
        <p:nvSpPr>
          <p:cNvPr id="937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938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939" name="矢印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0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41" name="矢印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45" name="グループ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94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50 SPR.PLAY9"/>
          <p:cNvSpPr txBox="1"/>
          <p:nvPr/>
        </p:nvSpPr>
        <p:spPr>
          <a:xfrm>
            <a:off x="329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50 SPR.PLAY9</a:t>
            </a:r>
          </a:p>
        </p:txBody>
      </p:sp>
      <p:grpSp>
        <p:nvGrpSpPr>
          <p:cNvPr id="951" name="グループ"/>
          <p:cNvGrpSpPr/>
          <p:nvPr/>
        </p:nvGrpSpPr>
        <p:grpSpPr>
          <a:xfrm>
            <a:off x="6634300" y="3832507"/>
            <a:ext cx="534513" cy="547652"/>
            <a:chOff x="0" y="0"/>
            <a:chExt cx="534512" cy="547650"/>
          </a:xfrm>
        </p:grpSpPr>
        <p:sp>
          <p:nvSpPr>
            <p:cNvPr id="948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9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0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52" name="効果音をつけ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効果音をつけよう</a:t>
            </a:r>
          </a:p>
        </p:txBody>
      </p:sp>
      <p:sp>
        <p:nvSpPr>
          <p:cNvPr id="953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954" name="る…"/>
          <p:cNvSpPr txBox="1"/>
          <p:nvPr/>
        </p:nvSpPr>
        <p:spPr>
          <a:xfrm>
            <a:off x="2596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る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ドット</a:t>
            </a:r>
          </a:p>
        </p:txBody>
      </p:sp>
      <p:sp>
        <p:nvSpPr>
          <p:cNvPr id="955" name="矢印"/>
          <p:cNvSpPr/>
          <p:nvPr/>
        </p:nvSpPr>
        <p:spPr>
          <a:xfrm rot="16200000">
            <a:off x="3296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95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ゲーム大会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ゲーム大会！</a:t>
            </a:r>
          </a:p>
        </p:txBody>
      </p:sp>
      <p:pic>
        <p:nvPicPr>
          <p:cNvPr id="9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6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65" name="かくにん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かくにん！</a:t>
            </a:r>
          </a:p>
        </p:txBody>
      </p:sp>
      <p:sp>
        <p:nvSpPr>
          <p:cNvPr id="96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6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6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972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X=X+BTN()*2-1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38 X=X&amp;31</a:t>
            </a:r>
            <a:br/>
            <a:r>
              <a:t>40 IF SCR(X,5)=0 GOTO20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50 SPR.PLAY9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973" name="線"/>
          <p:cNvSpPr/>
          <p:nvPr/>
        </p:nvSpPr>
        <p:spPr>
          <a:xfrm>
            <a:off x="7035107" y="3055242"/>
            <a:ext cx="3452984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4" name="線"/>
          <p:cNvSpPr/>
          <p:nvPr/>
        </p:nvSpPr>
        <p:spPr>
          <a:xfrm>
            <a:off x="10461590" y="3018901"/>
            <a:ext cx="1" cy="202574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5" name="線"/>
          <p:cNvSpPr/>
          <p:nvPr/>
        </p:nvSpPr>
        <p:spPr>
          <a:xfrm flipV="1">
            <a:off x="432258" y="5641809"/>
            <a:ext cx="1" cy="482600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6" name="さいしょだけ（セットアップ）"/>
          <p:cNvSpPr txBox="1"/>
          <p:nvPr/>
        </p:nvSpPr>
        <p:spPr>
          <a:xfrm>
            <a:off x="6330816" y="1595338"/>
            <a:ext cx="540639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977" name="線"/>
          <p:cNvSpPr/>
          <p:nvPr/>
        </p:nvSpPr>
        <p:spPr>
          <a:xfrm flipH="1">
            <a:off x="5750964" y="21286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78" name="線"/>
          <p:cNvSpPr/>
          <p:nvPr/>
        </p:nvSpPr>
        <p:spPr>
          <a:xfrm flipV="1">
            <a:off x="432258" y="3008487"/>
            <a:ext cx="1" cy="249293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9" name="線"/>
          <p:cNvSpPr/>
          <p:nvPr/>
        </p:nvSpPr>
        <p:spPr>
          <a:xfrm flipV="1">
            <a:off x="432258" y="2390609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0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981" name="じぶんキャラのいちに、…"/>
          <p:cNvSpPr txBox="1"/>
          <p:nvPr/>
        </p:nvSpPr>
        <p:spPr>
          <a:xfrm>
            <a:off x="6959817" y="5985608"/>
            <a:ext cx="536829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じぶんキャラのいちに、</a:t>
            </a:r>
          </a:p>
          <a:p>
            <a: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なければくりかえし（ループ）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角丸四角形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84" name="角丸四角形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85" name="角丸四角形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86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987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988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989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990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991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992" name="角丸四角形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93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994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995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996" name="エンディング"/>
          <p:cNvSpPr txBox="1"/>
          <p:nvPr/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997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998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999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000" name="矢印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01" name="矢印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02" name="矢印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03" name="線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04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かいぞうしよう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かいぞうしよう！</a:t>
            </a:r>
          </a:p>
        </p:txBody>
      </p:sp>
      <p:pic>
        <p:nvPicPr>
          <p:cNvPr id="100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X=X+BTN()*2-1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38 X=X&amp;31</a:t>
            </a:r>
            <a:br/>
            <a:r>
              <a:t>40 IF SCR(X,5)=0 GOTO20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50 SPR.PLAY9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010" name="キャラをかえよう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キャラをかえよう</a:t>
            </a:r>
          </a:p>
        </p:txBody>
      </p:sp>
      <p:sp>
        <p:nvSpPr>
          <p:cNvPr id="1011" name="Alt+E"/>
          <p:cNvSpPr txBox="1"/>
          <p:nvPr/>
        </p:nvSpPr>
        <p:spPr>
          <a:xfrm>
            <a:off x="8720947" y="1491349"/>
            <a:ext cx="1686819" cy="114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Alt+E</a:t>
            </a:r>
          </a:p>
        </p:txBody>
      </p:sp>
      <p:sp>
        <p:nvSpPr>
          <p:cNvPr id="1012" name="矢印"/>
          <p:cNvSpPr/>
          <p:nvPr/>
        </p:nvSpPr>
        <p:spPr>
          <a:xfrm flipH="1" rot="16200000">
            <a:off x="9269578" y="2498016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3" name="1. カーソルを移動…"/>
          <p:cNvSpPr txBox="1"/>
          <p:nvPr/>
        </p:nvSpPr>
        <p:spPr>
          <a:xfrm>
            <a:off x="5181817" y="6715857"/>
            <a:ext cx="6995392" cy="264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1. カーソルを移動</a:t>
            </a:r>
          </a:p>
          <a:p>
            <a:pPr algn="l" defTabSz="457200">
              <a:defRPr b="1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2. 今のキャラをバックスペースで消す</a:t>
            </a:r>
          </a:p>
          <a:p>
            <a:pPr algn="l" defTabSz="457200">
              <a:defRPr b="1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3. 新しいキャラをかいて</a:t>
            </a:r>
          </a:p>
          <a:p>
            <a:pPr algn="l" defTabSz="457200">
              <a:defRPr b="1"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4. エンター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15 CLT…"/>
          <p:cNvSpPr txBox="1"/>
          <p:nvPr/>
        </p:nvSpPr>
        <p:spPr>
          <a:xfrm>
            <a:off x="329670" y="3428999"/>
            <a:ext cx="12718853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 CLT</a:t>
            </a:r>
          </a:p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55 ?TICK()</a:t>
            </a:r>
          </a:p>
        </p:txBody>
      </p:sp>
      <p:grpSp>
        <p:nvGrpSpPr>
          <p:cNvPr id="1019" name="グループ"/>
          <p:cNvGrpSpPr/>
          <p:nvPr/>
        </p:nvGrpSpPr>
        <p:grpSpPr>
          <a:xfrm>
            <a:off x="5550567" y="4196574"/>
            <a:ext cx="534513" cy="547652"/>
            <a:chOff x="0" y="0"/>
            <a:chExt cx="534512" cy="547650"/>
          </a:xfrm>
        </p:grpSpPr>
        <p:sp>
          <p:nvSpPr>
            <p:cNvPr id="101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20" name="スコアをつけ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スコアをつけよう</a:t>
            </a:r>
          </a:p>
        </p:txBody>
      </p:sp>
      <p:sp>
        <p:nvSpPr>
          <p:cNvPr id="1021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grpSp>
        <p:nvGrpSpPr>
          <p:cNvPr id="1025" name="グループ"/>
          <p:cNvGrpSpPr/>
          <p:nvPr/>
        </p:nvGrpSpPr>
        <p:grpSpPr>
          <a:xfrm>
            <a:off x="3577833" y="3392241"/>
            <a:ext cx="534514" cy="547652"/>
            <a:chOff x="0" y="0"/>
            <a:chExt cx="534512" cy="547650"/>
          </a:xfrm>
        </p:grpSpPr>
        <p:sp>
          <p:nvSpPr>
            <p:cNvPr id="102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82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283" name="四角形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34 IF INKEY() CLS"/>
          <p:cNvSpPr txBox="1"/>
          <p:nvPr/>
        </p:nvSpPr>
        <p:spPr>
          <a:xfrm>
            <a:off x="329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34 IF INKEY() CLS</a:t>
            </a:r>
          </a:p>
        </p:txBody>
      </p:sp>
      <p:sp>
        <p:nvSpPr>
          <p:cNvPr id="1028" name="ボム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ボム</a:t>
            </a:r>
          </a:p>
        </p:txBody>
      </p:sp>
      <p:sp>
        <p:nvSpPr>
          <p:cNvPr id="1029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grpSp>
        <p:nvGrpSpPr>
          <p:cNvPr id="1033" name="グループ"/>
          <p:cNvGrpSpPr/>
          <p:nvPr/>
        </p:nvGrpSpPr>
        <p:grpSpPr>
          <a:xfrm>
            <a:off x="9098100" y="3840974"/>
            <a:ext cx="534513" cy="547652"/>
            <a:chOff x="0" y="0"/>
            <a:chExt cx="534512" cy="547650"/>
          </a:xfrm>
        </p:grpSpPr>
        <p:sp>
          <p:nvSpPr>
            <p:cNvPr id="1030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1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2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60 WAIT60:RUN"/>
          <p:cNvSpPr txBox="1"/>
          <p:nvPr/>
        </p:nvSpPr>
        <p:spPr>
          <a:xfrm>
            <a:off x="329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60 WAIT60:RUN</a:t>
            </a:r>
          </a:p>
        </p:txBody>
      </p:sp>
      <p:sp>
        <p:nvSpPr>
          <p:cNvPr id="1036" name="自動で実行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自動で実行！</a:t>
            </a:r>
          </a:p>
        </p:txBody>
      </p:sp>
      <p:sp>
        <p:nvSpPr>
          <p:cNvPr id="1037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grpSp>
        <p:nvGrpSpPr>
          <p:cNvPr id="1041" name="グループ"/>
          <p:cNvGrpSpPr/>
          <p:nvPr/>
        </p:nvGrpSpPr>
        <p:grpSpPr>
          <a:xfrm>
            <a:off x="7235433" y="3840974"/>
            <a:ext cx="534513" cy="547652"/>
            <a:chOff x="0" y="0"/>
            <a:chExt cx="534512" cy="547650"/>
          </a:xfrm>
        </p:grpSpPr>
        <p:sp>
          <p:nvSpPr>
            <p:cNvPr id="1038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9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0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104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5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1046" name="ほぞん（0〜9まで10コOK）"/>
          <p:cNvSpPr txBox="1"/>
          <p:nvPr>
            <p:ph type="title"/>
          </p:nvPr>
        </p:nvSpPr>
        <p:spPr>
          <a:xfrm>
            <a:off x="293951" y="2611966"/>
            <a:ext cx="8795942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ほぞん（0〜9まで10コOK）</a:t>
            </a:r>
          </a:p>
        </p:txBody>
      </p:sp>
      <p:pic>
        <p:nvPicPr>
          <p:cNvPr id="104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9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053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050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1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2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1375" y="7151312"/>
            <a:ext cx="2629300" cy="2462654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オリジナルゲームマシン…"/>
          <p:cNvSpPr txBox="1"/>
          <p:nvPr>
            <p:ph type="title"/>
          </p:nvPr>
        </p:nvSpPr>
        <p:spPr>
          <a:xfrm>
            <a:off x="132159" y="5954183"/>
            <a:ext cx="12740482" cy="3092451"/>
          </a:xfrm>
          <a:prstGeom prst="rect">
            <a:avLst/>
          </a:prstGeom>
        </p:spPr>
        <p:txBody>
          <a:bodyPr/>
          <a:lstStyle/>
          <a:p>
            <a:pPr/>
            <a:r>
              <a:t>オリジナルゲームマシン</a:t>
            </a:r>
          </a:p>
          <a:p>
            <a:pPr/>
            <a:r>
              <a:t>できた！</a:t>
            </a:r>
          </a:p>
        </p:txBody>
      </p:sp>
      <p:pic>
        <p:nvPicPr>
          <p:cNvPr id="105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rcRect l="39861" t="39705" r="6234" b="4603"/>
          <a:stretch>
            <a:fillRect/>
          </a:stretch>
        </p:blipFill>
        <p:spPr>
          <a:xfrm>
            <a:off x="2997200" y="595270"/>
            <a:ext cx="7010202" cy="4749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画像" descr="画像"/>
          <p:cNvPicPr>
            <a:picLocks noChangeAspect="1"/>
          </p:cNvPicPr>
          <p:nvPr/>
        </p:nvPicPr>
        <p:blipFill>
          <a:blip r:embed="rId2">
            <a:extLst/>
          </a:blip>
          <a:srcRect l="0" t="22936" r="0" b="0"/>
          <a:stretch>
            <a:fillRect/>
          </a:stretch>
        </p:blipFill>
        <p:spPr>
          <a:xfrm>
            <a:off x="5499490" y="5662610"/>
            <a:ext cx="7276717" cy="3112272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https://www.playstation.com/ja-jp/ps-vr2/ps-vr2-tech-specs/"/>
          <p:cNvSpPr txBox="1"/>
          <p:nvPr/>
        </p:nvSpPr>
        <p:spPr>
          <a:xfrm>
            <a:off x="4703884" y="8864600"/>
            <a:ext cx="778814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https://www.playstation.com/ja-jp/ps-vr2/ps-vr2-tech-specs/</a:t>
            </a:r>
          </a:p>
        </p:txBody>
      </p:sp>
      <p:pic>
        <p:nvPicPr>
          <p:cNvPr id="1061" name="画像" descr="画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6" y="2048933"/>
            <a:ext cx="10292688" cy="2607482"/>
          </a:xfrm>
          <a:prstGeom prst="rect">
            <a:avLst/>
          </a:prstGeom>
          <a:ln w="12700">
            <a:miter lim="400000"/>
          </a:ln>
        </p:spPr>
      </p:pic>
      <p:sp>
        <p:nvSpPr>
          <p:cNvPr id="1062" name="https://www.amazon.co.jp/dp/B0BD5NZ6C6/"/>
          <p:cNvSpPr txBox="1"/>
          <p:nvPr/>
        </p:nvSpPr>
        <p:spPr>
          <a:xfrm>
            <a:off x="2464872" y="5002186"/>
            <a:ext cx="582015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https://www.amazon.co.jp/dp/B0BD5NZ6C6/</a:t>
            </a:r>
          </a:p>
        </p:txBody>
      </p:sp>
      <p:sp>
        <p:nvSpPr>
          <p:cNvPr id="1063" name="最新ゲーム機も仕組みは一緒！"/>
          <p:cNvSpPr txBox="1"/>
          <p:nvPr/>
        </p:nvSpPr>
        <p:spPr>
          <a:xfrm>
            <a:off x="1145540" y="619404"/>
            <a:ext cx="1071372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最新ゲーム機も仕組みは一緒！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社会もプログラミング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社会もプログラミング</a:t>
            </a:r>
          </a:p>
        </p:txBody>
      </p:sp>
      <p:pic>
        <p:nvPicPr>
          <p:cNvPr id="10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作動をメールで通知！…"/>
          <p:cNvSpPr txBox="1"/>
          <p:nvPr/>
        </p:nvSpPr>
        <p:spPr>
          <a:xfrm>
            <a:off x="112860" y="6262355"/>
            <a:ext cx="4668013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1071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07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076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07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ロボットもゲーム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ロボットもゲームも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08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